
<file path=[Content_Types].xml><?xml version="1.0" encoding="utf-8"?>
<Types xmlns="http://schemas.openxmlformats.org/package/2006/content-types">
  <Default Extension="jpeg" ContentType="image/jpeg"/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68" r:id="rId3"/>
    <p:sldId id="257" r:id="rId4"/>
    <p:sldId id="259" r:id="rId5"/>
    <p:sldId id="261" r:id="rId6"/>
    <p:sldId id="260" r:id="rId7"/>
    <p:sldId id="262" r:id="rId8"/>
    <p:sldId id="263" r:id="rId9"/>
    <p:sldId id="264" r:id="rId10"/>
    <p:sldId id="267" r:id="rId11"/>
    <p:sldId id="265" r:id="rId12"/>
    <p:sldId id="266" r:id="rId13"/>
  </p:sldIdLst>
  <p:sldSz cx="9144000" cy="6858000" type="screen4x3"/>
  <p:notesSz cx="6858000" cy="9144000"/>
  <p:custDataLst>
    <p:tags r:id="rId15"/>
  </p:custDataLst>
  <p:defaultTextStyle>
    <a:defPPr>
      <a:defRPr lang="es-ES"/>
    </a:defPPr>
    <a:lvl1pPr marL="0" indent="0" algn="l" defTabSz="914400" rtl="0" eaLnBrk="0" fontAlgn="base" hangingPunct="0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Arial"/>
        <a:ea typeface="Arial"/>
      </a:defRPr>
    </a:lvl1pPr>
    <a:lvl2pPr marL="457200" indent="0" algn="l" defTabSz="914400" rtl="0" eaLnBrk="0" fontAlgn="base" hangingPunct="0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Arial"/>
        <a:ea typeface="Arial"/>
      </a:defRPr>
    </a:lvl2pPr>
    <a:lvl3pPr marL="914400" indent="0" algn="l" defTabSz="914400" rtl="0" eaLnBrk="0" fontAlgn="base" hangingPunct="0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Arial"/>
        <a:ea typeface="Arial"/>
      </a:defRPr>
    </a:lvl3pPr>
    <a:lvl4pPr marL="1371600" indent="0" algn="l" defTabSz="914400" rtl="0" eaLnBrk="0" fontAlgn="base" hangingPunct="0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Arial"/>
        <a:ea typeface="Arial"/>
      </a:defRPr>
    </a:lvl4pPr>
    <a:lvl5pPr marL="1828800" indent="0" algn="l" defTabSz="914400" rtl="0" eaLnBrk="0" fontAlgn="base" hangingPunct="0">
      <a:lnSpc>
        <a:spcPct val="100000"/>
      </a:lnSpc>
      <a:spcBef>
        <a:spcPct val="0"/>
      </a:spcBef>
      <a:spcAft>
        <a:spcPct val="0"/>
      </a:spcAft>
      <a:buClrTx/>
      <a:buSzTx/>
      <a:buFontTx/>
      <a:buNone/>
      <a:defRPr kumimoji="0" sz="1800" b="0" i="0" u="none" baseline="0">
        <a:solidFill>
          <a:schemeClr val="tx1"/>
        </a:solidFill>
        <a:effectLst/>
        <a:latin typeface="Arial"/>
        <a:ea typeface="Arial"/>
      </a:defRPr>
    </a:lvl5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7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7" autoAdjust="0"/>
    <p:restoredTop sz="76966" autoAdjust="0"/>
  </p:normalViewPr>
  <p:slideViewPr>
    <p:cSldViewPr>
      <p:cViewPr varScale="1">
        <p:scale>
          <a:sx n="94" d="100"/>
          <a:sy n="94" d="100"/>
        </p:scale>
        <p:origin x="2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ko-Kore-KR"/>
            </a:defPPr>
            <a:lvl1pPr mar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1" hangingPunct="1"/>
            <a:endParaRPr kumimoji="1" lang="en-US" altLang="en-US" sz="1200"/>
          </a:p>
        </p:txBody>
      </p:sp>
      <p:sp>
        <p:nvSpPr>
          <p:cNvPr id="13315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rtlCol="0"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1" lang="es-ES" altLang="en-US" sz="12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4D90DDBA-7C33-4293-9073-9C41E43C0567}" type="datetime1">
              <a:rPr kumimoji="1" lang="en-US" altLang="en-US" sz="1200"/>
              <a:t>12/9/20</a:t>
            </a:fld>
            <a:endParaRPr kumimoji="1" lang="en-US" altLang="en-US" sz="1200"/>
          </a:p>
        </p:txBody>
      </p:sp>
      <p:sp>
        <p:nvSpPr>
          <p:cNvPr id="13316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13317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마스터 텍스트 스타일을 편집하려면 클릭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두 번째 수준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세 번째 수준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네 번째 수준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다섯 번째 수준</a:t>
            </a:r>
            <a:endParaRPr kumimoji="0" lang="ko-Kore-KR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318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rtlCol="0" anchor="b" anchorCtr="0"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1" lang="es-ES" altLang="en-US" sz="12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kumimoji="1" lang="en-US" altLang="en-US" sz="1200"/>
          </a:p>
        </p:txBody>
      </p:sp>
      <p:sp>
        <p:nvSpPr>
          <p:cNvPr id="13319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 anchor="b" anchorCtr="0"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1" lang="es-ES" altLang="en-US" sz="12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F8F25715-7FDA-4935-9D59-4D90789B2359}" type="slidenum">
              <a:rPr kumimoji="1" lang="en-US" altLang="en-US" sz="1200"/>
              <a:t>‹#›</a:t>
            </a:fld>
            <a:endParaRPr kumimoji="1" lang="en-US" altLang="en-US" sz="12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/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5362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 kumimoji="1" lang="en-US" altLang="en-US"/>
          </a:p>
        </p:txBody>
      </p:sp>
      <p:sp>
        <p:nvSpPr>
          <p:cNvPr id="15363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D0914790-43ED-417E-8759-0C560FC5772D}" type="slidenum">
              <a:rPr kumimoji="1" lang="en-US" altLang="en-US" sz="1200"/>
              <a:t>1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33794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>
              <a:spcBef>
                <a:spcPct val="0"/>
              </a:spcBef>
            </a:pPr>
            <a:endParaRPr kumimoji="1" lang="en-US" altLang="en-US"/>
          </a:p>
        </p:txBody>
      </p:sp>
      <p:sp>
        <p:nvSpPr>
          <p:cNvPr id="33795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6459463F-3FC9-4400-B7B6-934A3260CE1A}" type="slidenum">
              <a:rPr kumimoji="1" lang="en-US" altLang="en-US" sz="1200"/>
              <a:t>10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35842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>
              <a:spcBef>
                <a:spcPct val="0"/>
              </a:spcBef>
            </a:pPr>
            <a:endParaRPr kumimoji="1" lang="en-US" altLang="en-US" dirty="0"/>
          </a:p>
        </p:txBody>
      </p:sp>
      <p:sp>
        <p:nvSpPr>
          <p:cNvPr id="35843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8AA3E5E4-DEAA-43EE-88E0-DA36C021CE86}" type="slidenum">
              <a:rPr kumimoji="1" lang="en-US" altLang="en-US" sz="1200"/>
              <a:t>11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37890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>
              <a:spcBef>
                <a:spcPct val="0"/>
              </a:spcBef>
            </a:pPr>
            <a:endParaRPr kumimoji="1" lang="en-US" altLang="en-US" dirty="0"/>
          </a:p>
        </p:txBody>
      </p:sp>
      <p:sp>
        <p:nvSpPr>
          <p:cNvPr id="37891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E9D44806-AACE-4E60-A345-39807E6AA0DE}" type="slidenum">
              <a:rPr kumimoji="1" lang="en-US" altLang="en-US" sz="1200"/>
              <a:t>12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7410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 kumimoji="1" lang="en-US" altLang="en-US" dirty="0"/>
          </a:p>
        </p:txBody>
      </p:sp>
      <p:sp>
        <p:nvSpPr>
          <p:cNvPr id="17411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D84D4061-7904-4BA3-B391-56DCF6EB54C2}" type="slidenum">
              <a:rPr kumimoji="1" lang="en-US" altLang="en-US" sz="1200"/>
              <a:t>2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9458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>
              <a:spcBef>
                <a:spcPct val="0"/>
              </a:spcBef>
            </a:pPr>
            <a:r>
              <a:rPr kumimoji="1" lang="en-US" altLang="en-US"/>
              <a:t>https://news.joins.com/article/22411007</a:t>
            </a:r>
          </a:p>
          <a:p>
            <a:pPr marL="0" lvl="0" indent="0" eaLnBrk="1" hangingPunct="1">
              <a:spcBef>
                <a:spcPct val="0"/>
              </a:spcBef>
            </a:pPr>
            <a:endParaRPr kumimoji="1" lang="en-US" altLang="en-US"/>
          </a:p>
        </p:txBody>
      </p:sp>
      <p:sp>
        <p:nvSpPr>
          <p:cNvPr id="19459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5D0A4CB4-DCBA-41B4-A3F6-A846EC20445A}" type="slidenum">
              <a:rPr kumimoji="1" lang="en-US" altLang="en-US" sz="1200"/>
              <a:t>3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21506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 kumimoji="1" lang="en-US" altLang="ko-KR">
              <a:ea typeface="맑은 고딕" pitchFamily="34" charset="-127"/>
            </a:endParaRPr>
          </a:p>
        </p:txBody>
      </p:sp>
      <p:sp>
        <p:nvSpPr>
          <p:cNvPr id="21507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D2D8DC69-56BA-441B-86FD-C5103AF38B55}" type="slidenum">
              <a:rPr kumimoji="1" lang="en-US" altLang="en-US" sz="1200"/>
              <a:t>4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23554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/>
            <a:endParaRPr kumimoji="1" lang="en-US" altLang="en-US" dirty="0"/>
          </a:p>
        </p:txBody>
      </p:sp>
      <p:sp>
        <p:nvSpPr>
          <p:cNvPr id="23555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F58BB219-FAF0-423C-888A-BBED6E043B64}" type="slidenum">
              <a:rPr kumimoji="1" lang="en-US" altLang="en-US" sz="1200"/>
              <a:t>5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25602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5603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64AF68CE-B0CC-40A8-BA9B-5056FF04B0F8}" type="slidenum">
              <a:rPr kumimoji="1" lang="en-US" altLang="en-US" sz="1200"/>
              <a:t>6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27650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>
              <a:spcBef>
                <a:spcPct val="0"/>
              </a:spcBef>
            </a:pPr>
            <a:endParaRPr kumimoji="1" lang="en-US" altLang="en-US"/>
          </a:p>
        </p:txBody>
      </p:sp>
      <p:sp>
        <p:nvSpPr>
          <p:cNvPr id="27651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5FABC887-1964-47C7-963B-F50A8BC2242C}" type="slidenum">
              <a:rPr kumimoji="1" lang="en-US" altLang="en-US" sz="1200"/>
              <a:t>7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29698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>
              <a:spcBef>
                <a:spcPct val="0"/>
              </a:spcBef>
            </a:pPr>
            <a:endParaRPr kumimoji="1" lang="en-US" altLang="en-US"/>
          </a:p>
        </p:txBody>
      </p:sp>
      <p:sp>
        <p:nvSpPr>
          <p:cNvPr id="29699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74ADBF48-7E2C-4BF9-8152-5AE346C7F13C}" type="slidenum">
              <a:rPr kumimoji="1" lang="en-US" altLang="en-US" sz="1200"/>
              <a:t>8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슬라이드 이미지 개체 틀 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31746" name="슬라이드 노트 개체 틀 2"/>
          <p:cNvSpPr>
            <a:spLocks noGrp="1"/>
          </p:cNvSpPr>
          <p:nvPr>
            <p:ph type="body" idx="3"/>
          </p:nvPr>
        </p:nvSpPr>
        <p:spPr bwMode="auto">
          <a:xfrm>
            <a:off x="685800" y="4400550"/>
            <a:ext cx="5486400" cy="3600450"/>
          </a:xfrm>
          <a:noFill/>
          <a:ln w="9525">
            <a:noFill/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200" b="0" i="0" u="none" baseline="0">
                <a:solidFill>
                  <a:schemeClr val="tx1"/>
                </a:solidFill>
                <a:effectLst/>
                <a:latin typeface="Calibri" pitchFamily="34" charset="0"/>
              </a:defRPr>
            </a:lvl5pPr>
          </a:lstStyle>
          <a:p>
            <a:pPr marL="0" lvl="0" indent="0" eaLnBrk="1" hangingPunct="1">
              <a:spcBef>
                <a:spcPct val="0"/>
              </a:spcBef>
            </a:pPr>
            <a:r>
              <a:rPr kumimoji="1" lang="en-US" altLang="en-US"/>
              <a:t>데모</a:t>
            </a:r>
            <a:r>
              <a:rPr kumimoji="1" lang="ko-KR" altLang="en-US">
                <a:ea typeface="맑은 고딕" pitchFamily="34" charset="-127"/>
              </a:rPr>
              <a:t> 영상입니다</a:t>
            </a:r>
            <a:r>
              <a:rPr kumimoji="1" lang="en-US" altLang="ko-KR">
                <a:ea typeface="맑은 고딕" pitchFamily="34" charset="-127"/>
              </a:rPr>
              <a:t>.</a:t>
            </a:r>
            <a:r>
              <a:rPr kumimoji="1" lang="ko-KR" altLang="en-US">
                <a:ea typeface="맑은 고딕" pitchFamily="34" charset="-127"/>
              </a:rPr>
              <a:t> </a:t>
            </a:r>
            <a:endParaRPr kumimoji="1" lang="en-US" altLang="en-US"/>
          </a:p>
        </p:txBody>
      </p:sp>
      <p:sp>
        <p:nvSpPr>
          <p:cNvPr id="31747" name="슬라이드 번호 개체 틀 3"/>
          <p:cNvSpPr>
            <a:spLocks noGrp="1"/>
          </p:cNvSpPr>
          <p:nvPr>
            <p:ph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anchor="b" anchorCtr="0">
            <a:noAutofit/>
          </a:bodyPr>
          <a:lstStyle>
            <a:defPPr>
              <a:defRPr lang="es-E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789CFB1C-E253-4756-A2F9-5776BE983CE1}" type="slidenum">
              <a:rPr kumimoji="1" lang="en-US" altLang="en-US" sz="1200"/>
              <a:t>9</a:t>
            </a:fld>
            <a:endParaRPr kumimoji="1" lang="en-US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ko-Kore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ko-Kore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ore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ko-Kore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ore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ko-Kore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ore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ko-Kore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ore-KR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ko-Kore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ko-Kore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ko-Kore-KR" alt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 anchor="ctr" anchorCtr="0">
            <a:noAutofit/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latin typeface="Arial"/>
                <a:ea typeface="Arial"/>
                <a:cs typeface="+mj-cs"/>
              </a:defRPr>
            </a:lvl1pPr>
          </a:lstStyle>
          <a:p>
            <a:pPr lvl="0"/>
            <a:r>
              <a:t>Haga clic para cambiar el estilo de título	</a:t>
            </a:r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t>Haga clic para modificar el estilo de texto del patrón</a:t>
            </a:r>
          </a:p>
          <a:p>
            <a:pPr lvl="1"/>
            <a:r>
              <a:t>Segundo nivel</a:t>
            </a:r>
          </a:p>
          <a:p>
            <a:pPr lvl="2"/>
            <a:r>
              <a:t>Tercer nivel</a:t>
            </a:r>
          </a:p>
          <a:p>
            <a:pPr lvl="3"/>
            <a:r>
              <a:t>Cuarto nivel</a:t>
            </a:r>
          </a:p>
          <a:p>
            <a:pPr lvl="4"/>
            <a:r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l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eaLnBrk="1" hangingPunct="1"/>
            <a:endParaRPr lang="es-ES" altLang="en-US" sz="140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ct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ctr" eaLnBrk="1" hangingPunct="1"/>
            <a:endParaRPr lang="es-ES" altLang="en-US" sz="140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numCol="1" compatLnSpc="1">
            <a:prstTxWarp prst="textNoShape">
              <a:avLst/>
            </a:prstTxWarp>
            <a:noAutofit/>
          </a:bodyPr>
          <a:lstStyle>
            <a:defPPr>
              <a:defRPr lang="es-ES"/>
            </a:defPPr>
            <a:lvl1pPr marL="0" indent="0" algn="r" defTabSz="914400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400" b="0" i="0" u="none" baseline="0">
                <a:solidFill>
                  <a:schemeClr val="tx1"/>
                </a:solidFill>
                <a:latin typeface="Arial"/>
                <a:ea typeface="Arial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1800" b="0" i="0" u="none" baseline="0">
                <a:solidFill>
                  <a:schemeClr val="tx1"/>
                </a:solidFill>
                <a:effectLst/>
                <a:latin typeface="Arial"/>
                <a:ea typeface="Arial"/>
              </a:defRPr>
            </a:lvl5pPr>
          </a:lstStyle>
          <a:p>
            <a:pPr marL="0" lvl="0" indent="0" algn="r" eaLnBrk="1" hangingPunct="1"/>
            <a:fld id="{167CAC08-EBCF-40AF-BE8B-362B800075DB}" type="slidenum">
              <a:rPr lang="es-ES" altLang="en-US" sz="1400"/>
              <a:t>‹#›</a:t>
            </a:fld>
            <a:endParaRPr lang="es-ES" altLang="en-US" sz="1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marL="0" indent="0" algn="ctr" defTabSz="914400" rtl="0" eaLnBrk="0" fontAlgn="base" hangingPunct="0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4400" b="0" i="0" u="none" kern="1200" baseline="0">
          <a:solidFill>
            <a:schemeClr val="tx2"/>
          </a:solidFill>
          <a:effectLst/>
          <a:latin typeface="Arial"/>
          <a:ea typeface="Arial"/>
          <a:cs typeface="+mj-cs"/>
        </a:defRPr>
      </a:lvl1pPr>
    </p:titleStyle>
    <p:bodyStyle>
      <a:lvl1pPr marL="342900" indent="-342900" algn="l" defTabSz="914400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Tx/>
        <a:buSzTx/>
        <a:buFontTx/>
        <a:buChar char="•"/>
        <a:defRPr kumimoji="0" sz="32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914400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Tx/>
        <a:buSzTx/>
        <a:buFontTx/>
        <a:buChar char="–"/>
        <a:defRPr kumimoji="0" sz="2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Tx/>
        <a:buSzTx/>
        <a:buFontTx/>
        <a:buChar char="•"/>
        <a:defRPr kumimoji="0" sz="24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Tx/>
        <a:buSzTx/>
        <a:buFontTx/>
        <a:buChar char="–"/>
        <a:defRPr kumimoji="0" sz="20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Tx/>
        <a:buSzTx/>
        <a:buFontTx/>
        <a:buChar char="»"/>
        <a:defRPr kumimoji="0" sz="20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5720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1440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37160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828800" indent="0" algn="l" defTabSz="9144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defRPr kumimoji="0" sz="1800" b="0" i="0" u="none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ov"/><Relationship Id="rId1" Type="http://schemas.microsoft.com/office/2007/relationships/media" Target="../media/media9.mo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10"/>
          <p:cNvSpPr>
            <a:spLocks noGrp="1"/>
          </p:cNvSpPr>
          <p:nvPr>
            <p:ph type="ctrTitle"/>
          </p:nvPr>
        </p:nvSpPr>
        <p:spPr>
          <a:xfrm>
            <a:off x="4211638" y="5157788"/>
            <a:ext cx="4713287" cy="544512"/>
          </a:xfrm>
          <a:noFill/>
          <a:ln>
            <a:miter lim="800000"/>
          </a:ln>
        </p:spPr>
        <p:txBody>
          <a:bodyPr vert="horz" wrap="square" lIns="91440" tIns="45720" rIns="91440" bIns="45720" anchor="ctr" anchorCtr="0">
            <a:noAutofit/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baseline="0">
                <a:solidFill>
                  <a:schemeClr val="tx2"/>
                </a:solidFill>
                <a:effectLst/>
                <a:latin typeface="Arial"/>
                <a:ea typeface="Arial"/>
              </a:defRPr>
            </a:lvl1pPr>
          </a:lstStyle>
          <a:p>
            <a:pPr lvl="0" algn="l" eaLnBrk="1" hangingPunct="1"/>
            <a:r>
              <a:rPr lang="ko-KR" alt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Myeongjo" pitchFamily="18" charset="-127"/>
                <a:ea typeface="NanumMyeongjo" pitchFamily="18" charset="-127"/>
              </a:rPr>
              <a:t>대한민국 올림픽 기록 검색 시스템</a:t>
            </a:r>
            <a:endParaRPr lang="es-ES" altLang="en-US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sp>
        <p:nvSpPr>
          <p:cNvPr id="14339" name="Rectangle 125"/>
          <p:cNvSpPr/>
          <p:nvPr/>
        </p:nvSpPr>
        <p:spPr>
          <a:xfrm>
            <a:off x="5975350" y="6021388"/>
            <a:ext cx="3168650" cy="544512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 anchor="ctr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es-UY" altLang="en-US" sz="2000" b="1" dirty="0">
              <a:latin typeface="NanumMyeongjo" pitchFamily="18" charset="-127"/>
              <a:ea typeface="NanumMyeongjo" pitchFamily="18" charset="-127"/>
            </a:endParaRPr>
          </a:p>
          <a:p>
            <a:pPr marL="0" lvl="0" indent="0" algn="r" eaLnBrk="1" hangingPunct="1">
              <a:spcBef>
                <a:spcPct val="0"/>
              </a:spcBef>
              <a:buNone/>
            </a:pPr>
            <a:r>
              <a:rPr lang="es-UY" alt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Myeongjo" pitchFamily="18" charset="-127"/>
                <a:ea typeface="NanumMyeongjo" pitchFamily="18" charset="-127"/>
              </a:rPr>
              <a:t>2017104025 </a:t>
            </a:r>
            <a:r>
              <a:rPr lang="ko-KR" alt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anumMyeongjo" pitchFamily="18" charset="-127"/>
                <a:ea typeface="NanumMyeongjo" pitchFamily="18" charset="-127"/>
              </a:rPr>
              <a:t>컴퓨터공학과 정수연</a:t>
            </a:r>
            <a:endParaRPr lang="es-ES" altLang="en-US" sz="1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2" name="Audio Recording 2020. 12. 9. 오후 4:17:42" descr="Audio Recording 2020. 12. 9. 오후 4:17:42">
            <a:hlinkClick r:id="" action="ppaction://media"/>
            <a:extLst>
              <a:ext uri="{FF2B5EF4-FFF2-40B4-BE49-F238E27FC236}">
                <a16:creationId xmlns:a16="http://schemas.microsoft.com/office/drawing/2014/main" id="{9DEF448B-52FC-3E43-925A-39202E69EE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0565" y="561498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3"/>
          <p:cNvSpPr>
            <a:spLocks noGrp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  <a:noFill/>
          <a:ln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1" hangingPunct="1">
              <a:lnSpc>
                <a:spcPct val="150000"/>
              </a:lnSpc>
            </a:pPr>
            <a:r>
              <a:rPr lang="en-US" altLang="ko-KR" sz="2000" b="1">
                <a:latin typeface="NanumMyeongjo" pitchFamily="18" charset="-127"/>
                <a:ea typeface="NanumMyeongjo" pitchFamily="18" charset="-127"/>
              </a:rPr>
              <a:t>Gantt Chart</a:t>
            </a:r>
          </a:p>
        </p:txBody>
      </p:sp>
      <p:graphicFrame>
        <p:nvGraphicFramePr>
          <p:cNvPr id="32771" name="표 4"/>
          <p:cNvGraphicFramePr>
            <a:graphicFrameLocks noGrp="1"/>
          </p:cNvGraphicFramePr>
          <p:nvPr/>
        </p:nvGraphicFramePr>
        <p:xfrm>
          <a:off x="2263717" y="2708920"/>
          <a:ext cx="6423083" cy="25908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670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0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05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05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05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05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 </a:t>
                      </a:r>
                      <a:endParaRPr lang="ko-KR" altLang="en-US" sz="1400" b="1">
                        <a:solidFill>
                          <a:schemeClr val="bg1"/>
                        </a:solidFill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1</a:t>
                      </a:r>
                      <a:r>
                        <a:rPr lang="ko-KR" altLang="en-US" sz="1400" b="0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2</a:t>
                      </a:r>
                      <a:r>
                        <a:rPr lang="ko-KR" altLang="en-US" sz="1400" b="0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3</a:t>
                      </a:r>
                      <a:r>
                        <a:rPr lang="ko-KR" altLang="en-US" sz="1400" b="0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4</a:t>
                      </a:r>
                      <a:r>
                        <a:rPr lang="ko-KR" altLang="en-US" sz="1400" b="0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5</a:t>
                      </a:r>
                      <a:r>
                        <a:rPr lang="ko-KR" altLang="en-US" sz="1400" b="0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요구사항 분석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tx1"/>
                        </a:solidFill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데이터베이스 설계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데이터 수집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프로그램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C4C9DD17-D8CC-E244-9DB6-15A8AECC98A0}"/>
              </a:ext>
            </a:extLst>
          </p:cNvPr>
          <p:cNvSpPr txBox="1">
            <a:spLocks/>
          </p:cNvSpPr>
          <p:nvPr/>
        </p:nvSpPr>
        <p:spPr>
          <a:xfrm>
            <a:off x="395288" y="188913"/>
            <a:ext cx="8229600" cy="981075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 vert="horz" wrap="square" lIns="91440" tIns="45720" rIns="91440" bIns="45720" anchor="ctr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effectLst/>
                <a:latin typeface="Arial"/>
                <a:ea typeface="Arial"/>
                <a:cs typeface="+mj-cs"/>
              </a:defRPr>
            </a:lvl1pPr>
          </a:lstStyle>
          <a:p>
            <a:pPr algn="l" eaLnBrk="1" hangingPunct="1"/>
            <a:r>
              <a:rPr lang="en-US" altLang="ko-KR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3.</a:t>
            </a:r>
            <a:r>
              <a:rPr lang="ko-KR" altLang="en-US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 구현 결과</a:t>
            </a:r>
            <a:endParaRPr lang="en-US" b="1" dirty="0">
              <a:ln/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2" name="Audio Recording 2020. 12. 9. 오후 4:23:52" descr="Audio Recording 2020. 12. 9. 오후 4:23:52">
            <a:hlinkClick r:id="" action="ppaction://media"/>
            <a:extLst>
              <a:ext uri="{FF2B5EF4-FFF2-40B4-BE49-F238E27FC236}">
                <a16:creationId xmlns:a16="http://schemas.microsoft.com/office/drawing/2014/main" id="{F1EE8909-24F5-CF4E-8DAF-1B917F9DFB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1200" y="604975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3"/>
          <p:cNvSpPr>
            <a:spLocks noGrp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  <a:noFill/>
          <a:ln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1" hangingPunct="1">
              <a:lnSpc>
                <a:spcPct val="150000"/>
              </a:lnSpc>
            </a:pPr>
            <a:r>
              <a:rPr lang="ko-KR" altLang="en-US" sz="2000" b="1">
                <a:latin typeface="NanumMyeongjo" pitchFamily="18" charset="-127"/>
                <a:ea typeface="NanumMyeongjo" pitchFamily="18" charset="-127"/>
              </a:rPr>
              <a:t>평가</a:t>
            </a:r>
            <a:endParaRPr lang="en-US" altLang="ko-KR" sz="2000" b="1">
              <a:latin typeface="NanumMyeongjo" pitchFamily="18" charset="-127"/>
              <a:ea typeface="NanumMyeongjo" pitchFamily="18" charset="-127"/>
            </a:endParaRPr>
          </a:p>
        </p:txBody>
      </p:sp>
      <p:graphicFrame>
        <p:nvGraphicFramePr>
          <p:cNvPr id="34819" name="표 3"/>
          <p:cNvGraphicFramePr>
            <a:graphicFrameLocks noGrp="1"/>
          </p:cNvGraphicFramePr>
          <p:nvPr/>
        </p:nvGraphicFramePr>
        <p:xfrm>
          <a:off x="2987824" y="2564904"/>
          <a:ext cx="5501354" cy="349334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750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06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66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구현 여부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66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올림픽 기록 검색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O</a:t>
                      </a:r>
                      <a:endParaRPr lang="ko-KR" altLang="en-US" sz="1400">
                        <a:solidFill>
                          <a:schemeClr val="tx1"/>
                        </a:solidFill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66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선수 정보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O</a:t>
                      </a:r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66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선수 세부</a:t>
                      </a:r>
                      <a:r>
                        <a:rPr lang="en-US" altLang="ko-KR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 </a:t>
                      </a:r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정보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O</a:t>
                      </a:r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66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선수 이름으로 검색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NanumMyeongjo" pitchFamily="18" charset="-127"/>
                          <a:ea typeface="NanumMyeongjo" pitchFamily="18" charset="-127"/>
                        </a:rPr>
                        <a:t>X</a:t>
                      </a:r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66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선수 메달 랭킹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O</a:t>
                      </a:r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66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종목 메달 랭킹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O</a:t>
                      </a:r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66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err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올림픽별 메달 통계 조회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O</a:t>
                      </a:r>
                      <a:endParaRPr lang="ko-KR" altLang="en-US" sz="14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F014382E-55B3-FD47-B536-87AAF409C9A3}"/>
              </a:ext>
            </a:extLst>
          </p:cNvPr>
          <p:cNvSpPr txBox="1">
            <a:spLocks/>
          </p:cNvSpPr>
          <p:nvPr/>
        </p:nvSpPr>
        <p:spPr>
          <a:xfrm>
            <a:off x="395288" y="188913"/>
            <a:ext cx="8229600" cy="981075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 vert="horz" wrap="square" lIns="91440" tIns="45720" rIns="91440" bIns="45720" anchor="ctr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effectLst/>
                <a:latin typeface="Arial"/>
                <a:ea typeface="Arial"/>
                <a:cs typeface="+mj-cs"/>
              </a:defRPr>
            </a:lvl1pPr>
          </a:lstStyle>
          <a:p>
            <a:pPr algn="l" eaLnBrk="1" hangingPunct="1"/>
            <a:r>
              <a:rPr lang="en-US" altLang="ko-KR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4.</a:t>
            </a:r>
            <a:r>
              <a:rPr lang="ko-KR" altLang="en-US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 결과 분석</a:t>
            </a:r>
            <a:endParaRPr lang="en-US" b="1" dirty="0">
              <a:ln/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2" name="Audio Recording 2020. 12. 9. 오후 4:24:50" descr="Audio Recording 2020. 12. 9. 오후 4:24:50">
            <a:hlinkClick r:id="" action="ppaction://media"/>
            <a:extLst>
              <a:ext uri="{FF2B5EF4-FFF2-40B4-BE49-F238E27FC236}">
                <a16:creationId xmlns:a16="http://schemas.microsoft.com/office/drawing/2014/main" id="{D5BA8685-B323-A44D-8E9B-51A87A98CD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1200" y="605824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eaLnBrk="1" hangingPunct="1">
              <a:lnSpc>
                <a:spcPct val="150000"/>
              </a:lnSpc>
            </a:pPr>
            <a:r>
              <a:rPr lang="ko-KR" altLang="en-US" sz="2000" b="1" dirty="0">
                <a:latin typeface="NanumMyeongjo" pitchFamily="18" charset="-127"/>
                <a:ea typeface="NanumMyeongjo" pitchFamily="18" charset="-127"/>
              </a:rPr>
              <a:t>기대효과</a:t>
            </a:r>
            <a:endParaRPr lang="en-US" altLang="ko-KR" sz="2000" b="1" dirty="0">
              <a:latin typeface="NanumMyeongjo" pitchFamily="18" charset="-127"/>
              <a:ea typeface="NanumMyeongjo" pitchFamily="18" charset="-127"/>
            </a:endParaRPr>
          </a:p>
          <a:p>
            <a:pPr marL="0" marR="0" lvl="0" indent="0" eaLnBrk="1" hangingPunct="1">
              <a:lnSpc>
                <a:spcPct val="150000"/>
              </a:lnSpc>
              <a:buNone/>
            </a:pPr>
            <a:r>
              <a:rPr lang="ko-KR" altLang="en-US" sz="1600" dirty="0">
                <a:latin typeface="NanumMyeongjo" pitchFamily="18" charset="-127"/>
                <a:ea typeface="NanumMyeongjo" pitchFamily="18" charset="-127"/>
              </a:rPr>
              <a:t>본 시스템은 대한민국 대표 선수들의 역대 올림픽 기록들을 관리한다</a:t>
            </a:r>
            <a:r>
              <a:rPr lang="en-US" altLang="ko-KR" sz="1600" dirty="0">
                <a:latin typeface="NanumMyeongjo" pitchFamily="18" charset="-127"/>
                <a:ea typeface="NanumMyeongjo" pitchFamily="18" charset="-127"/>
              </a:rPr>
              <a:t>.</a:t>
            </a:r>
            <a:r>
              <a:rPr lang="ko-KR" altLang="en-US" sz="1600" dirty="0">
                <a:latin typeface="NanumMyeongjo" pitchFamily="18" charset="-127"/>
                <a:ea typeface="NanumMyeongjo" pitchFamily="18" charset="-127"/>
              </a:rPr>
              <a:t>  따라서 대한민국 올림픽 기록 정보가 궁금한 사용자들은  불필요한 시간을 들일 필요 없이 본 시스템을 통해 관련 정보를 효율적으로 탐색할 수 있을 것이다</a:t>
            </a:r>
            <a:r>
              <a:rPr lang="en-US" altLang="ko-KR" sz="1600" dirty="0">
                <a:latin typeface="NanumMyeongjo" pitchFamily="18" charset="-127"/>
                <a:ea typeface="NanumMyeongjo" pitchFamily="18" charset="-127"/>
              </a:rPr>
              <a:t>.</a:t>
            </a:r>
            <a:r>
              <a:rPr lang="ko-KR" altLang="en-US" sz="1600" dirty="0">
                <a:latin typeface="NanumMyeongjo" pitchFamily="18" charset="-127"/>
                <a:ea typeface="NanumMyeongjo" pitchFamily="18" charset="-127"/>
              </a:rPr>
              <a:t> </a:t>
            </a:r>
            <a:endParaRPr lang="en-US" altLang="ko-KR" sz="1600" dirty="0">
              <a:latin typeface="NanumMyeongjo" pitchFamily="18" charset="-127"/>
              <a:ea typeface="NanumMyeongjo" pitchFamily="18" charset="-127"/>
            </a:endParaRPr>
          </a:p>
          <a:p>
            <a:pPr marL="342900" marR="0" lvl="0" indent="-342900" eaLnBrk="1" hangingPunct="1">
              <a:lnSpc>
                <a:spcPct val="150000"/>
              </a:lnSpc>
            </a:pPr>
            <a:r>
              <a:rPr lang="ko-KR" altLang="en-US" sz="2000" b="1" dirty="0">
                <a:latin typeface="NanumMyeongjo" pitchFamily="18" charset="-127"/>
                <a:ea typeface="NanumMyeongjo" pitchFamily="18" charset="-127"/>
              </a:rPr>
              <a:t>보완 사항</a:t>
            </a:r>
            <a:endParaRPr lang="en-US" altLang="ko-KR" sz="2000" b="1" dirty="0">
              <a:latin typeface="NanumMyeongjo" pitchFamily="18" charset="-127"/>
              <a:ea typeface="NanumMyeongjo" pitchFamily="18" charset="-127"/>
            </a:endParaRPr>
          </a:p>
          <a:p>
            <a:pPr marR="0" lvl="0" eaLnBrk="1" hangingPunct="1">
              <a:lnSpc>
                <a:spcPct val="150000"/>
              </a:lnSpc>
              <a:buAutoNum type="arabicParenR"/>
            </a:pPr>
            <a:r>
              <a:rPr lang="ko-KR" altLang="en-US" sz="1600" dirty="0">
                <a:latin typeface="NanumMyeongjo" pitchFamily="18" charset="-127"/>
                <a:ea typeface="NanumMyeongjo" pitchFamily="18" charset="-127"/>
              </a:rPr>
              <a:t>세부 단계로 나뉘어진 기록 검색 과정 단일화</a:t>
            </a:r>
            <a:endParaRPr lang="en-US" altLang="ko-KR" sz="1600" dirty="0">
              <a:latin typeface="NanumMyeongjo" pitchFamily="18" charset="-127"/>
              <a:ea typeface="NanumMyeongjo" pitchFamily="18" charset="-127"/>
            </a:endParaRPr>
          </a:p>
          <a:p>
            <a:pPr marR="0" lvl="0" eaLnBrk="1" hangingPunct="1">
              <a:lnSpc>
                <a:spcPct val="150000"/>
              </a:lnSpc>
              <a:buAutoNum type="arabicParenR"/>
            </a:pPr>
            <a:r>
              <a:rPr lang="ko-KR" altLang="en-US" sz="1600" dirty="0">
                <a:latin typeface="NanumMyeongjo" pitchFamily="18" charset="-127"/>
                <a:ea typeface="NanumMyeongjo" pitchFamily="18" charset="-127"/>
              </a:rPr>
              <a:t>선수 정보 이름으로 검색하기</a:t>
            </a:r>
            <a:endParaRPr lang="en-US" altLang="ko-KR" sz="1600" dirty="0">
              <a:latin typeface="NanumMyeongjo" pitchFamily="18" charset="-127"/>
              <a:ea typeface="NanumMyeongjo" pitchFamily="18" charset="-127"/>
            </a:endParaRPr>
          </a:p>
          <a:p>
            <a:pPr marR="0" lvl="0" eaLnBrk="1" hangingPunct="1">
              <a:lnSpc>
                <a:spcPct val="150000"/>
              </a:lnSpc>
              <a:buAutoNum type="arabicParenR"/>
            </a:pPr>
            <a:r>
              <a:rPr lang="ko-KR" altLang="en-US" sz="1600" dirty="0" err="1">
                <a:latin typeface="NanumMyeongjo" pitchFamily="18" charset="-127"/>
                <a:ea typeface="NanumMyeongjo" pitchFamily="18" charset="-127"/>
              </a:rPr>
              <a:t>선수별</a:t>
            </a:r>
            <a:r>
              <a:rPr lang="ko-KR" altLang="en-US" sz="1600" dirty="0">
                <a:latin typeface="NanumMyeongjo" pitchFamily="18" charset="-127"/>
                <a:ea typeface="NanumMyeongjo" pitchFamily="18" charset="-127"/>
              </a:rPr>
              <a:t> 메달 랭킹 조회</a:t>
            </a:r>
            <a:r>
              <a:rPr lang="en-US" altLang="ko-KR" sz="1600" dirty="0">
                <a:latin typeface="NanumMyeongjo" pitchFamily="18" charset="-127"/>
                <a:ea typeface="NanumMyeongjo" pitchFamily="18" charset="-127"/>
              </a:rPr>
              <a:t>(</a:t>
            </a:r>
            <a:r>
              <a:rPr lang="ko-KR" altLang="en-US" sz="1600" dirty="0">
                <a:latin typeface="NanumMyeongjo" pitchFamily="18" charset="-127"/>
                <a:ea typeface="NanumMyeongjo" pitchFamily="18" charset="-127"/>
              </a:rPr>
              <a:t>금</a:t>
            </a:r>
            <a:r>
              <a:rPr lang="en-US" altLang="ko-KR" sz="1600" dirty="0">
                <a:latin typeface="NanumMyeongjo" pitchFamily="18" charset="-127"/>
                <a:ea typeface="NanumMyeongjo" pitchFamily="18" charset="-127"/>
              </a:rPr>
              <a:t>,</a:t>
            </a:r>
            <a:r>
              <a:rPr lang="ko-KR" altLang="en-US" sz="1600" dirty="0">
                <a:latin typeface="NanumMyeongjo" pitchFamily="18" charset="-127"/>
                <a:ea typeface="NanumMyeongjo" pitchFamily="18" charset="-127"/>
              </a:rPr>
              <a:t> 은</a:t>
            </a:r>
            <a:r>
              <a:rPr lang="en-US" altLang="ko-KR" sz="1600" dirty="0">
                <a:latin typeface="NanumMyeongjo" pitchFamily="18" charset="-127"/>
                <a:ea typeface="NanumMyeongjo" pitchFamily="18" charset="-127"/>
              </a:rPr>
              <a:t>,</a:t>
            </a:r>
            <a:r>
              <a:rPr lang="ko-KR" altLang="en-US" sz="1600" dirty="0">
                <a:latin typeface="NanumMyeongjo" pitchFamily="18" charset="-127"/>
                <a:ea typeface="NanumMyeongjo" pitchFamily="18" charset="-127"/>
              </a:rPr>
              <a:t> 동 우선순위에 따라 정렬되어야 함</a:t>
            </a:r>
            <a:r>
              <a:rPr lang="en-US" altLang="ko-KR" sz="1600" dirty="0">
                <a:latin typeface="NanumMyeongjo" pitchFamily="18" charset="-127"/>
                <a:ea typeface="NanumMyeongjo" pitchFamily="18" charset="-127"/>
              </a:rPr>
              <a:t>)</a:t>
            </a:r>
          </a:p>
          <a:p>
            <a:pPr marL="0" marR="0" lvl="0" indent="0" eaLnBrk="1" hangingPunct="1">
              <a:lnSpc>
                <a:spcPct val="150000"/>
              </a:lnSpc>
              <a:buNone/>
            </a:pPr>
            <a:endParaRPr lang="en-US" altLang="ko-KR" sz="2000" dirty="0">
              <a:latin typeface="NanumMyeongjo" pitchFamily="18" charset="-127"/>
              <a:ea typeface="NanumMyeongjo" pitchFamily="18" charset="-127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67C13E25-7919-324C-9FB4-73EB73985456}"/>
              </a:ext>
            </a:extLst>
          </p:cNvPr>
          <p:cNvSpPr txBox="1">
            <a:spLocks/>
          </p:cNvSpPr>
          <p:nvPr/>
        </p:nvSpPr>
        <p:spPr>
          <a:xfrm>
            <a:off x="395288" y="188913"/>
            <a:ext cx="8229600" cy="981075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 vert="horz" wrap="square" lIns="91440" tIns="45720" rIns="91440" bIns="45720" anchor="ctr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effectLst/>
                <a:latin typeface="Arial"/>
                <a:ea typeface="Arial"/>
                <a:cs typeface="+mj-cs"/>
              </a:defRPr>
            </a:lvl1pPr>
          </a:lstStyle>
          <a:p>
            <a:pPr algn="l" eaLnBrk="1" hangingPunct="1"/>
            <a:r>
              <a:rPr lang="en-US" altLang="ko-KR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4.</a:t>
            </a:r>
            <a:r>
              <a:rPr lang="ko-KR" altLang="en-US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 결과 분석</a:t>
            </a:r>
            <a:endParaRPr lang="en-US" b="1" dirty="0">
              <a:ln/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4" name="Audio Recording 2020. 12. 9. 오후 5:24:36" descr="Audio Recording 2020. 12. 9. 오후 5:24:36">
            <a:hlinkClick r:id="" action="ppaction://media"/>
            <a:extLst>
              <a:ext uri="{FF2B5EF4-FFF2-40B4-BE49-F238E27FC236}">
                <a16:creationId xmlns:a16="http://schemas.microsoft.com/office/drawing/2014/main" id="{03429017-386C-514D-832B-5310873369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1200" y="60452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>
            <a:spLocks noGrp="1"/>
          </p:cNvSpPr>
          <p:nvPr>
            <p:ph type="title"/>
          </p:nvPr>
        </p:nvSpPr>
        <p:spPr>
          <a:xfrm>
            <a:off x="395288" y="188913"/>
            <a:ext cx="8229600" cy="981075"/>
          </a:xfrm>
          <a:noFill/>
          <a:ln>
            <a:miter lim="800000"/>
          </a:ln>
        </p:spPr>
        <p:txBody>
          <a:bodyPr vert="horz" wrap="square" lIns="91440" tIns="45720" rIns="91440" bIns="45720" anchor="ctr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latin typeface="Arial"/>
                <a:ea typeface="Arial"/>
                <a:cs typeface="+mj-cs"/>
              </a:defRPr>
            </a:lvl1pPr>
          </a:lstStyle>
          <a:p>
            <a:pPr lvl="0" algn="l" eaLnBrk="1" hangingPunct="1"/>
            <a:r>
              <a:rPr lang="ko-KR" altLang="en-US" b="1" dirty="0">
                <a:ln/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목차</a:t>
            </a:r>
            <a:endParaRPr lang="en-US" altLang="en-US" b="1" dirty="0">
              <a:ln/>
              <a:solidFill>
                <a:schemeClr val="bg1"/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sp>
        <p:nvSpPr>
          <p:cNvPr id="16386" name="Rectangle 3"/>
          <p:cNvSpPr/>
          <p:nvPr/>
        </p:nvSpPr>
        <p:spPr>
          <a:xfrm>
            <a:off x="457200" y="1773238"/>
            <a:ext cx="8229600" cy="4525962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eaLnBrk="1" hangingPunct="1">
              <a:lnSpc>
                <a:spcPct val="200000"/>
              </a:lnSpc>
              <a:buAutoNum type="arabicPeriod"/>
            </a:pPr>
            <a:r>
              <a:rPr lang="ko-KR" altLang="en-US" sz="2000" b="1" dirty="0">
                <a:latin typeface="NanumMyeongjo" pitchFamily="18" charset="-127"/>
                <a:ea typeface="NanumMyeongjo" pitchFamily="18" charset="-127"/>
              </a:rPr>
              <a:t>설계 배경</a:t>
            </a:r>
            <a:endParaRPr lang="en-US" altLang="ko-KR" sz="2000" b="1" dirty="0">
              <a:latin typeface="NanumMyeongjo" pitchFamily="18" charset="-127"/>
              <a:ea typeface="NanumMyeongjo" pitchFamily="18" charset="-127"/>
            </a:endParaRPr>
          </a:p>
          <a:p>
            <a:pPr marL="457200" lvl="0" indent="-457200" eaLnBrk="1" hangingPunct="1">
              <a:lnSpc>
                <a:spcPct val="200000"/>
              </a:lnSpc>
              <a:buAutoNum type="arabicPeriod"/>
            </a:pPr>
            <a:r>
              <a:rPr lang="ko-KR" altLang="en-US" sz="2000" b="1" dirty="0">
                <a:latin typeface="NanumMyeongjo" pitchFamily="18" charset="-127"/>
                <a:ea typeface="NanumMyeongjo" pitchFamily="18" charset="-127"/>
              </a:rPr>
              <a:t>설계 내용</a:t>
            </a:r>
            <a:endParaRPr lang="en-US" altLang="ko-KR" sz="2000" b="1" dirty="0">
              <a:latin typeface="NanumMyeongjo" pitchFamily="18" charset="-127"/>
              <a:ea typeface="NanumMyeongjo" pitchFamily="18" charset="-127"/>
            </a:endParaRPr>
          </a:p>
          <a:p>
            <a:pPr marL="457200" lvl="0" indent="-457200" eaLnBrk="1" hangingPunct="1">
              <a:lnSpc>
                <a:spcPct val="200000"/>
              </a:lnSpc>
              <a:buAutoNum type="arabicPeriod"/>
            </a:pPr>
            <a:r>
              <a:rPr lang="ko-KR" altLang="en-US" sz="2000" b="1" dirty="0">
                <a:latin typeface="NanumMyeongjo" pitchFamily="18" charset="-127"/>
                <a:ea typeface="NanumMyeongjo" pitchFamily="18" charset="-127"/>
              </a:rPr>
              <a:t>구현 결과</a:t>
            </a:r>
            <a:endParaRPr lang="en-US" altLang="ko-KR" sz="2000" b="1" dirty="0">
              <a:latin typeface="NanumMyeongjo" pitchFamily="18" charset="-127"/>
              <a:ea typeface="NanumMyeongjo" pitchFamily="18" charset="-127"/>
            </a:endParaRPr>
          </a:p>
          <a:p>
            <a:pPr marL="457200" lvl="0" indent="-457200" eaLnBrk="1" hangingPunct="1">
              <a:lnSpc>
                <a:spcPct val="200000"/>
              </a:lnSpc>
              <a:buAutoNum type="arabicPeriod"/>
            </a:pPr>
            <a:r>
              <a:rPr lang="ko-KR" altLang="en-US" sz="2000" b="1" dirty="0">
                <a:latin typeface="NanumMyeongjo" pitchFamily="18" charset="-127"/>
                <a:ea typeface="NanumMyeongjo" pitchFamily="18" charset="-127"/>
              </a:rPr>
              <a:t>결과 분석</a:t>
            </a:r>
            <a:endParaRPr lang="en-US" altLang="ko-KR" sz="2000" b="1" dirty="0"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2" name="Audio Recording 2020. 12. 9. 오후 4:18:00" descr="Audio Recording 2020. 12. 9. 오후 4:18:00">
            <a:hlinkClick r:id="" action="ppaction://media"/>
            <a:extLst>
              <a:ext uri="{FF2B5EF4-FFF2-40B4-BE49-F238E27FC236}">
                <a16:creationId xmlns:a16="http://schemas.microsoft.com/office/drawing/2014/main" id="{51F56F00-63AA-5249-8C64-8F7CA71C2E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46589" y="6041335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  <a:noFill/>
          <a:ln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1" hangingPunct="1">
              <a:lnSpc>
                <a:spcPct val="150000"/>
              </a:lnSpc>
            </a:pPr>
            <a:r>
              <a:rPr lang="en-US" altLang="en-US" sz="1600" b="1" dirty="0" err="1">
                <a:latin typeface="NanumMyeongjo" pitchFamily="18" charset="-127"/>
                <a:ea typeface="NanumMyeongjo" pitchFamily="18" charset="-127"/>
              </a:rPr>
              <a:t>올림픽</a:t>
            </a:r>
            <a:r>
              <a:rPr lang="ko-KR" altLang="en-US" sz="1600" b="1" dirty="0">
                <a:latin typeface="NanumMyeongjo" pitchFamily="18" charset="-127"/>
                <a:ea typeface="NanumMyeongjo" pitchFamily="18" charset="-127"/>
              </a:rPr>
              <a:t>에 대한 </a:t>
            </a:r>
            <a:r>
              <a:rPr lang="en-US" altLang="ko-KR" sz="1600" b="1" dirty="0">
                <a:latin typeface="NanumMyeongjo" pitchFamily="18" charset="-127"/>
                <a:ea typeface="NanumMyeongjo" pitchFamily="18" charset="-127"/>
              </a:rPr>
              <a:t>“</a:t>
            </a:r>
            <a:r>
              <a:rPr lang="ko-KR" altLang="en-US" sz="1600" b="1" dirty="0">
                <a:latin typeface="NanumMyeongjo" pitchFamily="18" charset="-127"/>
                <a:ea typeface="NanumMyeongjo" pitchFamily="18" charset="-127"/>
              </a:rPr>
              <a:t>반짝 관심</a:t>
            </a:r>
            <a:r>
              <a:rPr lang="en-US" altLang="ko-KR" sz="1600" b="1" dirty="0">
                <a:latin typeface="NanumMyeongjo" pitchFamily="18" charset="-127"/>
                <a:ea typeface="NanumMyeongjo" pitchFamily="18" charset="-127"/>
              </a:rPr>
              <a:t>”</a:t>
            </a:r>
          </a:p>
          <a:p>
            <a:pPr lvl="0" eaLnBrk="1" hangingPunct="1">
              <a:lnSpc>
                <a:spcPct val="150000"/>
              </a:lnSpc>
            </a:pPr>
            <a:r>
              <a:rPr lang="ko-KR" altLang="en-US" sz="1600" b="1" dirty="0">
                <a:latin typeface="NanumMyeongjo" pitchFamily="18" charset="-127"/>
                <a:ea typeface="NanumMyeongjo" pitchFamily="18" charset="-127"/>
              </a:rPr>
              <a:t>대한민국의 역대 올림픽 기록을 한 곳에서 손쉽게 검색할 수 있는 시스템이 없다</a:t>
            </a:r>
            <a:r>
              <a:rPr lang="en-US" altLang="ko-KR" sz="1600" b="1" dirty="0">
                <a:latin typeface="NanumMyeongjo" pitchFamily="18" charset="-127"/>
                <a:ea typeface="NanumMyeongjo" pitchFamily="18" charset="-127"/>
              </a:rPr>
              <a:t>.</a:t>
            </a:r>
            <a:endParaRPr lang="en-US" altLang="en-US" sz="1600" b="1" dirty="0"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18435" name="그림 2" descr="텍스트이(가) 표시된 사진자동 생성된 설명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6238" y="2987675"/>
            <a:ext cx="5041900" cy="1206500"/>
          </a:xfrm>
          <a:prstGeom prst="rect">
            <a:avLst/>
          </a:prstGeom>
          <a:noFill/>
          <a:ln>
            <a:noFill/>
            <a:miter lim="800000"/>
          </a:ln>
        </p:spPr>
      </p:pic>
      <p:pic>
        <p:nvPicPr>
          <p:cNvPr id="18436" name="그림 6" descr="텍스트이(가) 표시된 사진자동 생성된 설명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6238" y="3933825"/>
            <a:ext cx="5278437" cy="2051050"/>
          </a:xfrm>
          <a:prstGeom prst="rect">
            <a:avLst/>
          </a:prstGeom>
          <a:noFill/>
          <a:ln>
            <a:noFill/>
            <a:miter lim="800000"/>
          </a:ln>
        </p:spPr>
      </p:pic>
      <p:sp>
        <p:nvSpPr>
          <p:cNvPr id="18437" name="액자 7"/>
          <p:cNvSpPr/>
          <p:nvPr/>
        </p:nvSpPr>
        <p:spPr bwMode="auto">
          <a:xfrm>
            <a:off x="2916238" y="4508500"/>
            <a:ext cx="3743325" cy="450850"/>
          </a:xfrm>
          <a:prstGeom prst="frame">
            <a:avLst/>
          </a:prstGeom>
          <a:solidFill>
            <a:srgbClr val="FF00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ko-Kore-KR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D856FED7-4112-B845-9648-C87EA47F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88913"/>
            <a:ext cx="8229600" cy="981075"/>
          </a:xfrm>
          <a:noFill/>
          <a:ln>
            <a:miter lim="800000"/>
          </a:ln>
        </p:spPr>
        <p:txBody>
          <a:bodyPr vert="horz" wrap="square" lIns="91440" tIns="45720" rIns="91440" bIns="45720" anchor="ctr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latin typeface="Arial"/>
                <a:ea typeface="Arial"/>
                <a:cs typeface="+mj-cs"/>
              </a:defRPr>
            </a:lvl1pPr>
          </a:lstStyle>
          <a:p>
            <a:pPr lvl="0" algn="l" eaLnBrk="1" hangingPunct="1"/>
            <a:r>
              <a:rPr lang="en-US" altLang="ko-KR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1.</a:t>
            </a:r>
            <a:r>
              <a:rPr lang="ko-KR" altLang="en-US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 설계 배경</a:t>
            </a:r>
            <a:endParaRPr lang="en-US" altLang="en-US" b="1" dirty="0">
              <a:ln/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2" name="Audio Recording 2020. 12. 9. 오후 4:20:01" descr="Audio Recording 2020. 12. 9. 오후 4:20:01">
            <a:hlinkClick r:id="" action="ppaction://media"/>
            <a:extLst>
              <a:ext uri="{FF2B5EF4-FFF2-40B4-BE49-F238E27FC236}">
                <a16:creationId xmlns:a16="http://schemas.microsoft.com/office/drawing/2014/main" id="{E79BA77F-487D-8F48-8687-C4659E252C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80400" y="5984875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  <a:noFill/>
          <a:ln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1" hangingPunct="1">
              <a:lnSpc>
                <a:spcPct val="150000"/>
              </a:lnSpc>
            </a:pPr>
            <a:r>
              <a:rPr lang="ko-KR" altLang="en-US" sz="2000" b="1">
                <a:latin typeface="NanumMyeongjo" pitchFamily="18" charset="-127"/>
                <a:ea typeface="NanumMyeongjo" pitchFamily="18" charset="-127"/>
              </a:rPr>
              <a:t>개발환경</a:t>
            </a:r>
            <a:endParaRPr lang="en-US" altLang="ko-KR" sz="2000" b="1">
              <a:latin typeface="NanumMyeongjo" pitchFamily="18" charset="-127"/>
              <a:ea typeface="NanumMyeongjo" pitchFamily="18" charset="-127"/>
            </a:endParaRPr>
          </a:p>
        </p:txBody>
      </p:sp>
      <p:graphicFrame>
        <p:nvGraphicFramePr>
          <p:cNvPr id="20483" name="표 8"/>
          <p:cNvGraphicFramePr>
            <a:graphicFrameLocks noGrp="1"/>
          </p:cNvGraphicFramePr>
          <p:nvPr/>
        </p:nvGraphicFramePr>
        <p:xfrm>
          <a:off x="1821323" y="2996952"/>
          <a:ext cx="5501354" cy="131000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750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06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66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Frontend</a:t>
                      </a:r>
                      <a:endParaRPr lang="ko-KR" altLang="en-US" sz="1800" b="1">
                        <a:solidFill>
                          <a:schemeClr val="bg1"/>
                        </a:solidFill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solidFill>
                            <a:schemeClr val="tx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html/css, Bootstrap</a:t>
                      </a:r>
                      <a:endParaRPr lang="ko-KR" altLang="en-US" sz="1800" b="0">
                        <a:solidFill>
                          <a:schemeClr val="tx1"/>
                        </a:solidFill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66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Backend</a:t>
                      </a:r>
                      <a:endParaRPr lang="ko-KR" altLang="en-US" sz="1800" b="1">
                        <a:solidFill>
                          <a:schemeClr val="bg1"/>
                        </a:solidFill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NanumMyeongjo" pitchFamily="18" charset="-127"/>
                          <a:ea typeface="NanumMyeongjo" pitchFamily="18" charset="-127"/>
                        </a:rPr>
                        <a:t>Python, Django</a:t>
                      </a:r>
                      <a:endParaRPr lang="ko-KR" altLang="en-US" sz="18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66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>
                          <a:solidFill>
                            <a:schemeClr val="bg1"/>
                          </a:solidFill>
                          <a:latin typeface="NanumMyeongjo" pitchFamily="18" charset="-127"/>
                          <a:ea typeface="NanumMyeongjo" pitchFamily="18" charset="-127"/>
                        </a:rPr>
                        <a:t>DBMS</a:t>
                      </a:r>
                      <a:endParaRPr lang="ko-KR" altLang="en-US" sz="1800" b="1">
                        <a:solidFill>
                          <a:schemeClr val="bg1"/>
                        </a:solidFill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6BA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NanumMyeongjo" pitchFamily="18" charset="-127"/>
                          <a:ea typeface="NanumMyeongjo" pitchFamily="18" charset="-127"/>
                        </a:rPr>
                        <a:t>MySQL</a:t>
                      </a:r>
                      <a:endParaRPr lang="ko-KR" altLang="en-US" sz="1800">
                        <a:latin typeface="NanumMyeongjo" pitchFamily="18" charset="-127"/>
                        <a:ea typeface="NanumMyeongjo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E5EA9185-E5F6-1D4F-84A8-10D1493F0F67}"/>
              </a:ext>
            </a:extLst>
          </p:cNvPr>
          <p:cNvSpPr txBox="1">
            <a:spLocks/>
          </p:cNvSpPr>
          <p:nvPr/>
        </p:nvSpPr>
        <p:spPr>
          <a:xfrm>
            <a:off x="395288" y="188913"/>
            <a:ext cx="8229600" cy="981075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 vert="horz" wrap="square" lIns="91440" tIns="45720" rIns="91440" bIns="45720" anchor="ctr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effectLst/>
                <a:latin typeface="Arial"/>
                <a:ea typeface="Arial"/>
                <a:cs typeface="+mj-cs"/>
              </a:defRPr>
            </a:lvl1pPr>
          </a:lstStyle>
          <a:p>
            <a:pPr algn="l" eaLnBrk="1" hangingPunct="1"/>
            <a:r>
              <a:rPr lang="en-US" altLang="ko-KR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2.</a:t>
            </a:r>
            <a:r>
              <a:rPr lang="ko-KR" altLang="en-US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 설계 내용</a:t>
            </a:r>
            <a:endParaRPr lang="en-US" b="1" dirty="0">
              <a:ln/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2" name="Audio Recording 2020. 12. 9. 오후 4:20:37" descr="Audio Recording 2020. 12. 9. 오후 4:20:37">
            <a:hlinkClick r:id="" action="ppaction://media"/>
            <a:extLst>
              <a:ext uri="{FF2B5EF4-FFF2-40B4-BE49-F238E27FC236}">
                <a16:creationId xmlns:a16="http://schemas.microsoft.com/office/drawing/2014/main" id="{DBFCECCF-4FB6-CC48-93A2-D50F6A95AA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1200" y="60452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요구사항 기술서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anumMyeongjo" pitchFamily="18" charset="-127"/>
              <a:ea typeface="NanumMyeongjo" pitchFamily="18" charset="-127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올림픽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은 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4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년마다 한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국가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의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도시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에서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개최된다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.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한 국가는 여러 번 올림픽을 개최할 수 있다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.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올림픽은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 2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시즌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(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동계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,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하계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)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에 걸쳐 개최된다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.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시즌에 따라 올림픽에서 개최되는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종목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이 다르다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.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선수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들은 한 국가에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소속된다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.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국가는 여러 도시들로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구성되어 있다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.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각 종목은 여러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세부 경기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로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나눠진다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.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선수들은 국가의 대표로서 팀 혹은 개인으로 여러 경기에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출전할 수 있다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.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선수들은 경기에 출전하여 메달을 </a:t>
            </a:r>
            <a:r>
              <a:rPr kumimoji="0" lang="ko-KR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획득한다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.</a:t>
            </a:r>
            <a:r>
              <a:rPr kumimoji="0" lang="en-US" altLang="ko-Kore-K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 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* </a:t>
            </a: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엔티티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NanumMyeongjo" pitchFamily="18" charset="-127"/>
              <a:ea typeface="NanumMyeongjo" pitchFamily="18" charset="-127"/>
              <a:cs typeface="+mn-cs"/>
            </a:endParaRP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re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*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anumMyeongjo" pitchFamily="18" charset="-127"/>
                <a:ea typeface="NanumMyeongjo" pitchFamily="18" charset="-127"/>
                <a:cs typeface="+mn-cs"/>
              </a:rPr>
              <a:t> 관계</a:t>
            </a:r>
            <a:endParaRPr kumimoji="0" lang="ko-Kore-KR" altLang="ko-Kore-KR" sz="14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NanumMyeongjo" pitchFamily="18" charset="-127"/>
              <a:ea typeface="NanumMyeongjo" pitchFamily="18" charset="-127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anumMyeongjo" pitchFamily="18" charset="-127"/>
              <a:ea typeface="NanumMyeongjo" pitchFamily="18" charset="-127"/>
              <a:cs typeface="+mn-cs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2B4FB82-0E43-B94C-853F-57E8ACCCF07C}"/>
              </a:ext>
            </a:extLst>
          </p:cNvPr>
          <p:cNvSpPr txBox="1">
            <a:spLocks/>
          </p:cNvSpPr>
          <p:nvPr/>
        </p:nvSpPr>
        <p:spPr>
          <a:xfrm>
            <a:off x="395288" y="188913"/>
            <a:ext cx="8229600" cy="981075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 vert="horz" wrap="square" lIns="91440" tIns="45720" rIns="91440" bIns="45720" anchor="ctr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effectLst/>
                <a:latin typeface="Arial"/>
                <a:ea typeface="Arial"/>
                <a:cs typeface="+mj-cs"/>
              </a:defRPr>
            </a:lvl1pPr>
          </a:lstStyle>
          <a:p>
            <a:pPr algn="l" eaLnBrk="1" hangingPunct="1"/>
            <a:r>
              <a:rPr lang="en-US" altLang="ko-KR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2.</a:t>
            </a:r>
            <a:r>
              <a:rPr lang="ko-KR" altLang="en-US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 설계 내용</a:t>
            </a:r>
            <a:endParaRPr lang="en-US" b="1" dirty="0">
              <a:ln/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2" name="Audio Recording 2020. 12. 9. 오후 4:20:52" descr="Audio Recording 2020. 12. 9. 오후 4:20:52">
            <a:hlinkClick r:id="" action="ppaction://media"/>
            <a:extLst>
              <a:ext uri="{FF2B5EF4-FFF2-40B4-BE49-F238E27FC236}">
                <a16:creationId xmlns:a16="http://schemas.microsoft.com/office/drawing/2014/main" id="{12B8A6C5-CC0E-804A-92F4-5B284A3310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1200" y="60452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3"/>
          <p:cNvSpPr>
            <a:spLocks noGrp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  <a:noFill/>
          <a:ln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1" hangingPunct="1">
              <a:lnSpc>
                <a:spcPct val="150000"/>
              </a:lnSpc>
            </a:pPr>
            <a:r>
              <a:rPr lang="en-US" altLang="ko-KR" sz="2000" b="1">
                <a:latin typeface="NanumMyeongjo" pitchFamily="18" charset="-127"/>
                <a:ea typeface="NanumMyeongjo" pitchFamily="18" charset="-127"/>
              </a:rPr>
              <a:t>ER Diagram</a:t>
            </a:r>
          </a:p>
        </p:txBody>
      </p:sp>
      <p:pic>
        <p:nvPicPr>
          <p:cNvPr id="24579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4438" y="2501900"/>
            <a:ext cx="6359525" cy="3233738"/>
          </a:xfrm>
          <a:prstGeom prst="rect">
            <a:avLst/>
          </a:prstGeom>
          <a:noFill/>
          <a:ln w="19050">
            <a:solidFill>
              <a:srgbClr val="356BA1"/>
            </a:solidFill>
            <a:miter lim="800000"/>
          </a:ln>
          <a:effectLst>
            <a:outerShdw blurRad="50800" dist="38100" dir="2700000" algn="tl">
              <a:srgbClr val="000000">
                <a:alpha val="39999"/>
              </a:srgbClr>
            </a:outerShdw>
          </a:effectLst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7DE45996-4189-5B40-A093-BFBBC6F290B5}"/>
              </a:ext>
            </a:extLst>
          </p:cNvPr>
          <p:cNvSpPr txBox="1">
            <a:spLocks/>
          </p:cNvSpPr>
          <p:nvPr/>
        </p:nvSpPr>
        <p:spPr>
          <a:xfrm>
            <a:off x="395288" y="188913"/>
            <a:ext cx="8229600" cy="981075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 vert="horz" wrap="square" lIns="91440" tIns="45720" rIns="91440" bIns="45720" anchor="ctr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effectLst/>
                <a:latin typeface="Arial"/>
                <a:ea typeface="Arial"/>
                <a:cs typeface="+mj-cs"/>
              </a:defRPr>
            </a:lvl1pPr>
          </a:lstStyle>
          <a:p>
            <a:pPr algn="l" eaLnBrk="1" hangingPunct="1"/>
            <a:r>
              <a:rPr lang="en-US" altLang="ko-KR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2.</a:t>
            </a:r>
            <a:r>
              <a:rPr lang="ko-KR" altLang="en-US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 설계 내용</a:t>
            </a:r>
            <a:endParaRPr lang="en-US" b="1" dirty="0">
              <a:ln/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2" name="Audio Recording 2020. 12. 9. 오후 4:21:17" descr="Audio Recording 2020. 12. 9. 오후 4:21:17">
            <a:hlinkClick r:id="" action="ppaction://media"/>
            <a:extLst>
              <a:ext uri="{FF2B5EF4-FFF2-40B4-BE49-F238E27FC236}">
                <a16:creationId xmlns:a16="http://schemas.microsoft.com/office/drawing/2014/main" id="{58F1FC83-5CC9-A946-9BE7-CC1AC2BDA4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31200" y="6049682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  <a:noFill/>
          <a:ln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1" hangingPunct="1">
              <a:lnSpc>
                <a:spcPct val="150000"/>
              </a:lnSpc>
            </a:pPr>
            <a:r>
              <a:rPr lang="en-US" altLang="ko-KR" sz="2000" b="1">
                <a:latin typeface="NanumMyeongjo" pitchFamily="18" charset="-127"/>
                <a:ea typeface="NanumMyeongjo" pitchFamily="18" charset="-127"/>
              </a:rPr>
              <a:t>EER Diagram</a:t>
            </a:r>
          </a:p>
        </p:txBody>
      </p:sp>
      <p:pic>
        <p:nvPicPr>
          <p:cNvPr id="26627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8400" y="2216150"/>
            <a:ext cx="4381500" cy="4165600"/>
          </a:xfrm>
          <a:prstGeom prst="rect">
            <a:avLst/>
          </a:prstGeom>
          <a:noFill/>
          <a:ln w="19050">
            <a:solidFill>
              <a:srgbClr val="356BA1"/>
            </a:solidFill>
            <a:miter lim="800000"/>
          </a:ln>
          <a:effectLst>
            <a:outerShdw blurRad="50800" dist="38100" dir="2700000" algn="tl">
              <a:srgbClr val="000000">
                <a:alpha val="39999"/>
              </a:srgbClr>
            </a:outerShdw>
          </a:effectLst>
        </p:spPr>
      </p:pic>
      <p:sp>
        <p:nvSpPr>
          <p:cNvPr id="26628" name="액자 1"/>
          <p:cNvSpPr/>
          <p:nvPr/>
        </p:nvSpPr>
        <p:spPr bwMode="auto">
          <a:xfrm>
            <a:off x="5435600" y="2420938"/>
            <a:ext cx="1008063" cy="144462"/>
          </a:xfrm>
          <a:prstGeom prst="frame">
            <a:avLst/>
          </a:prstGeom>
          <a:solidFill>
            <a:srgbClr val="FF00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ko-Kore-KR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6629" name="액자 5"/>
          <p:cNvSpPr/>
          <p:nvPr/>
        </p:nvSpPr>
        <p:spPr bwMode="auto">
          <a:xfrm>
            <a:off x="3779838" y="5732463"/>
            <a:ext cx="1079500" cy="217487"/>
          </a:xfrm>
          <a:prstGeom prst="frame">
            <a:avLst/>
          </a:prstGeom>
          <a:solidFill>
            <a:srgbClr val="FF00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ko-Kore-KR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D3C245B-B224-CA4B-BAC4-93FB8D03D765}"/>
              </a:ext>
            </a:extLst>
          </p:cNvPr>
          <p:cNvSpPr txBox="1">
            <a:spLocks/>
          </p:cNvSpPr>
          <p:nvPr/>
        </p:nvSpPr>
        <p:spPr>
          <a:xfrm>
            <a:off x="395288" y="188913"/>
            <a:ext cx="8229600" cy="981075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 vert="horz" wrap="square" lIns="91440" tIns="45720" rIns="91440" bIns="45720" anchor="ctr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effectLst/>
                <a:latin typeface="Arial"/>
                <a:ea typeface="Arial"/>
                <a:cs typeface="+mj-cs"/>
              </a:defRPr>
            </a:lvl1pPr>
          </a:lstStyle>
          <a:p>
            <a:pPr algn="l" eaLnBrk="1" hangingPunct="1"/>
            <a:r>
              <a:rPr lang="en-US" altLang="ko-KR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2.</a:t>
            </a:r>
            <a:r>
              <a:rPr lang="ko-KR" altLang="en-US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 설계 내용</a:t>
            </a:r>
            <a:endParaRPr lang="en-US" b="1" dirty="0">
              <a:ln/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3" name="Audio Recording 2020. 12. 9. 오후 5:28:08" descr="Audio Recording 2020. 12. 9. 오후 5:28:08">
            <a:hlinkClick r:id="" action="ppaction://media"/>
            <a:extLst>
              <a:ext uri="{FF2B5EF4-FFF2-40B4-BE49-F238E27FC236}">
                <a16:creationId xmlns:a16="http://schemas.microsoft.com/office/drawing/2014/main" id="{609E93C8-5B1A-F848-B6CB-69021E6E30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31200" y="60452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3"/>
          <p:cNvSpPr>
            <a:spLocks noGrp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  <a:noFill/>
          <a:ln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1" hangingPunct="1">
              <a:lnSpc>
                <a:spcPct val="150000"/>
              </a:lnSpc>
            </a:pPr>
            <a:r>
              <a:rPr lang="en-US" altLang="ko-KR" sz="2000" b="1">
                <a:latin typeface="NanumMyeongjo" pitchFamily="18" charset="-127"/>
                <a:ea typeface="NanumMyeongjo" pitchFamily="18" charset="-127"/>
              </a:rPr>
              <a:t>Website Flowchart</a:t>
            </a:r>
          </a:p>
        </p:txBody>
      </p:sp>
      <p:pic>
        <p:nvPicPr>
          <p:cNvPr id="28675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0200" y="2227263"/>
            <a:ext cx="3887788" cy="4154487"/>
          </a:xfrm>
          <a:prstGeom prst="rect">
            <a:avLst/>
          </a:prstGeom>
          <a:noFill/>
          <a:ln w="19050">
            <a:solidFill>
              <a:srgbClr val="356BA1"/>
            </a:solidFill>
            <a:miter lim="800000"/>
          </a:ln>
          <a:effectLst>
            <a:outerShdw blurRad="50800" dist="38100" dir="2700000" algn="tl">
              <a:srgbClr val="000000">
                <a:alpha val="39999"/>
              </a:srgbClr>
            </a:outerShdw>
          </a:effectLst>
        </p:spPr>
      </p:pic>
      <p:pic>
        <p:nvPicPr>
          <p:cNvPr id="28676" name="그림 5"/>
          <p:cNvPicPr/>
          <p:nvPr/>
        </p:nvPicPr>
        <p:blipFill>
          <a:blip r:embed="rId6"/>
          <a:srcRect r="66897" b="66194"/>
          <a:stretch>
            <a:fillRect/>
          </a:stretch>
        </p:blipFill>
        <p:spPr>
          <a:xfrm>
            <a:off x="1046163" y="2997200"/>
            <a:ext cx="2417762" cy="2160588"/>
          </a:xfrm>
          <a:prstGeom prst="rect">
            <a:avLst/>
          </a:prstGeom>
          <a:noFill/>
          <a:ln w="19050">
            <a:solidFill>
              <a:srgbClr val="356BA1"/>
            </a:solidFill>
            <a:round/>
          </a:ln>
          <a:effectLst>
            <a:outerShdw blurRad="50800" dist="38100" dir="2700000" algn="tl">
              <a:srgbClr val="000000">
                <a:alpha val="39999"/>
              </a:srgbClr>
            </a:outerShdw>
          </a:effectLst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2E38BF01-9348-A94F-B838-3682CB16C0B6}"/>
              </a:ext>
            </a:extLst>
          </p:cNvPr>
          <p:cNvSpPr txBox="1">
            <a:spLocks/>
          </p:cNvSpPr>
          <p:nvPr/>
        </p:nvSpPr>
        <p:spPr>
          <a:xfrm>
            <a:off x="395288" y="188913"/>
            <a:ext cx="8229600" cy="981075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 vert="horz" wrap="square" lIns="91440" tIns="45720" rIns="91440" bIns="45720" anchor="ctr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effectLst/>
                <a:latin typeface="Arial"/>
                <a:ea typeface="Arial"/>
                <a:cs typeface="+mj-cs"/>
              </a:defRPr>
            </a:lvl1pPr>
          </a:lstStyle>
          <a:p>
            <a:pPr algn="l" eaLnBrk="1" hangingPunct="1"/>
            <a:r>
              <a:rPr lang="en-US" altLang="ko-KR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2.</a:t>
            </a:r>
            <a:r>
              <a:rPr lang="ko-KR" altLang="en-US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 설계 내용</a:t>
            </a:r>
            <a:endParaRPr lang="en-US" b="1" dirty="0">
              <a:ln/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5" name="Audio Recording 2020. 12. 9. 오후 5:26:17" descr="Audio Recording 2020. 12. 9. 오후 5:26:17">
            <a:hlinkClick r:id="" action="ppaction://media"/>
            <a:extLst>
              <a:ext uri="{FF2B5EF4-FFF2-40B4-BE49-F238E27FC236}">
                <a16:creationId xmlns:a16="http://schemas.microsoft.com/office/drawing/2014/main" id="{87996A8F-C8AD-254B-AC8F-96E95DCE44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31200" y="6045485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"/>
          <p:cNvSpPr>
            <a:spLocks noGrp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  <a:noFill/>
          <a:ln>
            <a:miter lim="800000"/>
          </a:ln>
        </p:spPr>
        <p:txBody>
          <a:bodyPr vert="horz" wrap="square" lIns="91440" tIns="45720" rIns="91440" bIns="45720" anchor="t" anchorCtr="0">
            <a:noAutofit/>
          </a:bodyPr>
          <a:lstStyle>
            <a:lvl1pPr marL="342900" indent="-3429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 kumimoji="0" lang="es-ES" altLang="en-US"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defRPr kumimoji="0" lang="es-ES" altLang="en-US"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1" hangingPunct="1">
              <a:lnSpc>
                <a:spcPct val="150000"/>
              </a:lnSpc>
            </a:pPr>
            <a:r>
              <a:rPr lang="en-US" altLang="ko-KR" sz="2000" b="1">
                <a:latin typeface="NanumMyeongjo" pitchFamily="18" charset="-127"/>
                <a:ea typeface="NanumMyeongjo" pitchFamily="18" charset="-127"/>
              </a:rPr>
              <a:t>Demo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8ABEE97-7D9E-ED40-A66D-DEDC23EC7FCA}"/>
              </a:ext>
            </a:extLst>
          </p:cNvPr>
          <p:cNvSpPr txBox="1">
            <a:spLocks/>
          </p:cNvSpPr>
          <p:nvPr/>
        </p:nvSpPr>
        <p:spPr>
          <a:xfrm>
            <a:off x="395288" y="188913"/>
            <a:ext cx="8229600" cy="981075"/>
          </a:xfrm>
          <a:prstGeom prst="rect">
            <a:avLst/>
          </a:prstGeom>
          <a:noFill/>
          <a:ln>
            <a:noFill/>
            <a:miter lim="800000"/>
          </a:ln>
          <a:effectLst/>
        </p:spPr>
        <p:txBody>
          <a:bodyPr vert="horz" wrap="square" lIns="91440" tIns="45720" rIns="91440" bIns="45720" anchor="ctr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s-ES" altLang="en-US" sz="4400" b="0" i="0" u="none" kern="1200" baseline="0">
                <a:solidFill>
                  <a:schemeClr val="tx2"/>
                </a:solidFill>
                <a:effectLst/>
                <a:latin typeface="Arial"/>
                <a:ea typeface="Arial"/>
                <a:cs typeface="+mj-cs"/>
              </a:defRPr>
            </a:lvl1pPr>
          </a:lstStyle>
          <a:p>
            <a:pPr algn="l" eaLnBrk="1" hangingPunct="1"/>
            <a:r>
              <a:rPr lang="en-US" altLang="ko-KR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3.</a:t>
            </a:r>
            <a:r>
              <a:rPr lang="ko-KR" altLang="en-US" b="1" dirty="0">
                <a:ln/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NanumMyeongjo" pitchFamily="18" charset="-127"/>
                <a:ea typeface="NanumMyeongjo" pitchFamily="18" charset="-127"/>
              </a:rPr>
              <a:t> 구현 결과</a:t>
            </a:r>
            <a:endParaRPr lang="en-US" b="1" dirty="0">
              <a:ln/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NanumMyeongjo" pitchFamily="18" charset="-127"/>
              <a:ea typeface="NanumMyeongjo" pitchFamily="18" charset="-127"/>
            </a:endParaRPr>
          </a:p>
        </p:txBody>
      </p:sp>
      <p:pic>
        <p:nvPicPr>
          <p:cNvPr id="2" name="DB데모영상.mov" descr="DB데모영상.mov">
            <a:hlinkClick r:id="" action="ppaction://media"/>
            <a:extLst>
              <a:ext uri="{FF2B5EF4-FFF2-40B4-BE49-F238E27FC236}">
                <a16:creationId xmlns:a16="http://schemas.microsoft.com/office/drawing/2014/main" id="{25133D15-BCCE-0949-9A98-4B5B37FD2D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27784" y="1988840"/>
            <a:ext cx="6300192" cy="393762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4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20.06.14"/>
  <p:tag name="AS_TITLE" val="Aspose.Slides for .NET 2.0"/>
  <p:tag name="AS_VERSION" val="20.6"/>
</p:tagLst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altLang="ko-Kore-K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cs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altLang="ko-Kore-K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cs typeface="Arial" panose="020B0604020202020204" pitchFamily="34" charset="0"/>
          </a:defRPr>
        </a:defPPr>
      </a:lstStyle>
    </a:lnDef>
  </a:objectDefaults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10998</TotalTime>
  <Words>320</Words>
  <Application>Microsoft Macintosh PowerPoint</Application>
  <PresentationFormat>화면 슬라이드 쇼(4:3)</PresentationFormat>
  <Paragraphs>83</Paragraphs>
  <Slides>12</Slides>
  <Notes>12</Notes>
  <HiddenSlides>0</HiddenSlides>
  <MMClips>12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NanumMyeongjo</vt:lpstr>
      <vt:lpstr>Arial</vt:lpstr>
      <vt:lpstr>Calibri</vt:lpstr>
      <vt:lpstr>Diseño predeterminado</vt:lpstr>
      <vt:lpstr>대한민국 올림픽 기록 검색 시스템</vt:lpstr>
      <vt:lpstr>목차</vt:lpstr>
      <vt:lpstr>1. 설계 배경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cp:lastModifiedBy>정수연</cp:lastModifiedBy>
  <cp:revision>765</cp:revision>
  <dcterms:created xsi:type="dcterms:W3CDTF">2010-05-23T14:28:12Z</dcterms:created>
  <dcterms:modified xsi:type="dcterms:W3CDTF">2020-12-09T08:34:22Z</dcterms:modified>
</cp:coreProperties>
</file>

<file path=docProps/thumbnail.jpeg>
</file>